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6600"/>
    <a:srgbClr val="CCFF66"/>
    <a:srgbClr val="FFCC66"/>
    <a:srgbClr val="CC9900"/>
    <a:srgbClr val="996600"/>
    <a:srgbClr val="DEFF81"/>
    <a:srgbClr val="FFFF66"/>
    <a:srgbClr val="99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471" y="1369719"/>
            <a:ext cx="6065044" cy="596053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5476" y="7463838"/>
            <a:ext cx="5190863" cy="292608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94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8473" y="1236133"/>
            <a:ext cx="1478756" cy="8534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983" y="1270003"/>
            <a:ext cx="4350544" cy="9601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27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99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71" y="1364300"/>
            <a:ext cx="6064187" cy="5965952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475" y="7444044"/>
            <a:ext cx="5189792" cy="292608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17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619" y="3543808"/>
            <a:ext cx="2854643" cy="6697472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8303" y="3543808"/>
            <a:ext cx="2854643" cy="6697472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27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619" y="3612445"/>
            <a:ext cx="2854643" cy="128604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619" y="4864267"/>
            <a:ext cx="2854643" cy="56896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4732" y="3608832"/>
            <a:ext cx="2854643" cy="128422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4732" y="4860544"/>
            <a:ext cx="2854643" cy="56896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07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9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24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6250" y="0"/>
            <a:ext cx="2571750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647040" y="964057"/>
            <a:ext cx="1903095" cy="341376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354667"/>
            <a:ext cx="3429000" cy="8128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5240" y="4465446"/>
            <a:ext cx="1911668" cy="5559088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65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88" y="9633188"/>
            <a:ext cx="6064187" cy="1090281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858000" cy="9477248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619" y="10506195"/>
            <a:ext cx="5191506" cy="948267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10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6000">
              <a:srgbClr val="DEFF81"/>
            </a:gs>
            <a:gs pos="24000">
              <a:srgbClr val="DEFF8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90" y="888058"/>
            <a:ext cx="6059686" cy="2947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404" y="3543811"/>
            <a:ext cx="6048971" cy="6695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3" y="11399906"/>
            <a:ext cx="2314575" cy="406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1E039175-8D1C-449B-89AE-7BB080DAD8D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763" y="11652795"/>
            <a:ext cx="2828925" cy="406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895" y="10363997"/>
            <a:ext cx="1645920" cy="24836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DD77B9E1-36A0-4B47-9AEF-D87A701B4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1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CCFF66"/>
            </a:gs>
            <a:gs pos="3000">
              <a:schemeClr val="bg1"/>
            </a:gs>
            <a:gs pos="70000">
              <a:srgbClr val="CCFF66"/>
            </a:gs>
            <a:gs pos="30000">
              <a:srgbClr val="CCFF66"/>
            </a:gs>
            <a:gs pos="79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A5D94E3A-4D0B-AA17-9245-E8D5FBE58EA7}"/>
              </a:ext>
            </a:extLst>
          </p:cNvPr>
          <p:cNvSpPr txBox="1">
            <a:spLocks/>
          </p:cNvSpPr>
          <p:nvPr/>
        </p:nvSpPr>
        <p:spPr>
          <a:xfrm>
            <a:off x="1347537" y="595742"/>
            <a:ext cx="4796589" cy="84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spc="-9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pc="600" dirty="0">
                <a:solidFill>
                  <a:srgbClr val="CC9900"/>
                </a:solidFill>
                <a:latin typeface="AR P明朝体U" panose="02020A00000000000000" pitchFamily="18" charset="-128"/>
                <a:ea typeface="AR P明朝体U" panose="02020A00000000000000" pitchFamily="18" charset="-128"/>
              </a:rPr>
              <a:t>初回限定クーポン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1273655-5880-6F4E-FBEC-0EE0C1F17DE2}"/>
              </a:ext>
            </a:extLst>
          </p:cNvPr>
          <p:cNvSpPr/>
          <p:nvPr/>
        </p:nvSpPr>
        <p:spPr>
          <a:xfrm>
            <a:off x="207419" y="1592470"/>
            <a:ext cx="6443161" cy="3781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264D5060-69C2-ABDA-FA00-EEDBB1131861}"/>
              </a:ext>
            </a:extLst>
          </p:cNvPr>
          <p:cNvSpPr txBox="1">
            <a:spLocks/>
          </p:cNvSpPr>
          <p:nvPr/>
        </p:nvSpPr>
        <p:spPr>
          <a:xfrm>
            <a:off x="585537" y="8825829"/>
            <a:ext cx="6180223" cy="84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spc="-9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996600"/>
                </a:solidFill>
                <a:latin typeface="+mj-ea"/>
              </a:rPr>
              <a:t>ご予約の際、「ホームページを見た」　とお伝えください！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E19F0C1-BA98-1584-1891-5D96049AC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3" y="41031"/>
            <a:ext cx="6733677" cy="55471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991AB9C-5E84-7BB8-CFB3-506257C83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9" y="9618685"/>
            <a:ext cx="6734175" cy="611249"/>
          </a:xfrm>
          <a:prstGeom prst="rect">
            <a:avLst/>
          </a:prstGeom>
        </p:spPr>
      </p:pic>
      <p:sp>
        <p:nvSpPr>
          <p:cNvPr id="10" name="字幕 2">
            <a:extLst>
              <a:ext uri="{FF2B5EF4-FFF2-40B4-BE49-F238E27FC236}">
                <a16:creationId xmlns:a16="http://schemas.microsoft.com/office/drawing/2014/main" id="{78C22C37-2C41-8649-6FB3-5BD2691BA7EB}"/>
              </a:ext>
            </a:extLst>
          </p:cNvPr>
          <p:cNvSpPr txBox="1">
            <a:spLocks/>
          </p:cNvSpPr>
          <p:nvPr/>
        </p:nvSpPr>
        <p:spPr>
          <a:xfrm>
            <a:off x="312816" y="4186991"/>
            <a:ext cx="6689562" cy="996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68580" indent="-68580" algn="l" defTabSz="685800" rtl="0" eaLnBrk="1" latinLnBrk="0" hangingPunct="1">
              <a:lnSpc>
                <a:spcPct val="85000"/>
              </a:lnSpc>
              <a:spcBef>
                <a:spcPts val="975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" indent="-257175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" indent="-41148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5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" indent="-61722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" indent="-82296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0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5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0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5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　　　　　　　　　　　</a:t>
            </a:r>
            <a:r>
              <a:rPr lang="ja-JP" altLang="en-US" sz="3100" dirty="0"/>
              <a:t>　　　　</a:t>
            </a:r>
            <a:endParaRPr lang="en-US" altLang="ja-JP" sz="6000" dirty="0"/>
          </a:p>
          <a:p>
            <a:r>
              <a:rPr lang="ja-JP" altLang="en-US" sz="2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　</a:t>
            </a:r>
            <a:r>
              <a:rPr lang="ja-JP" altLang="en-US" sz="2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初回限定料金</a:t>
            </a:r>
            <a:r>
              <a:rPr lang="ja-JP" altLang="en-US" sz="4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　４，９８０円</a:t>
            </a:r>
            <a:r>
              <a:rPr lang="ja-JP" altLang="en-US" sz="20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（税込）</a:t>
            </a:r>
            <a:endParaRPr lang="ja-JP" altLang="en-US" sz="2400" b="1" dirty="0">
              <a:solidFill>
                <a:srgbClr val="FF6600"/>
              </a:solidFill>
              <a:effectLst>
                <a:outerShdw blurRad="50800" dist="50800" dir="5400000" algn="ctr" rotWithShape="0">
                  <a:srgbClr val="FFFF00"/>
                </a:outerShdw>
              </a:effectLst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5BDD42D-90AE-A643-B3BB-D7C15D964934}"/>
              </a:ext>
            </a:extLst>
          </p:cNvPr>
          <p:cNvSpPr txBox="1"/>
          <p:nvPr/>
        </p:nvSpPr>
        <p:spPr>
          <a:xfrm>
            <a:off x="2863516" y="2411943"/>
            <a:ext cx="1155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各コース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0A774E7E-CD9C-ACAF-CB6A-46A0DA3DDC5E}"/>
              </a:ext>
            </a:extLst>
          </p:cNvPr>
          <p:cNvSpPr/>
          <p:nvPr/>
        </p:nvSpPr>
        <p:spPr>
          <a:xfrm>
            <a:off x="481263" y="1686542"/>
            <a:ext cx="2149642" cy="498744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カイロプラクティック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74687516-7980-4F71-8D38-FD2924037B62}"/>
              </a:ext>
            </a:extLst>
          </p:cNvPr>
          <p:cNvSpPr/>
          <p:nvPr/>
        </p:nvSpPr>
        <p:spPr>
          <a:xfrm>
            <a:off x="2919661" y="1692820"/>
            <a:ext cx="1155031" cy="524549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産後ケア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D41C85B0-6646-8FEA-373C-D69E5EABC74D}"/>
              </a:ext>
            </a:extLst>
          </p:cNvPr>
          <p:cNvSpPr/>
          <p:nvPr/>
        </p:nvSpPr>
        <p:spPr>
          <a:xfrm>
            <a:off x="4332501" y="1711185"/>
            <a:ext cx="2149642" cy="498744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マタニティケア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25C116-B365-B038-0274-F628F5B855BC}"/>
              </a:ext>
            </a:extLst>
          </p:cNvPr>
          <p:cNvSpPr txBox="1"/>
          <p:nvPr/>
        </p:nvSpPr>
        <p:spPr>
          <a:xfrm>
            <a:off x="505326" y="2785801"/>
            <a:ext cx="58393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　　　</a:t>
            </a:r>
            <a:r>
              <a:rPr lang="ja-JP" altLang="en-US" sz="2000" dirty="0"/>
              <a:t>通常初回料金</a:t>
            </a:r>
            <a:r>
              <a:rPr lang="ja-JP" altLang="en-US" sz="2800" dirty="0"/>
              <a:t>　９，２８０円　</a:t>
            </a:r>
            <a:r>
              <a:rPr lang="ja-JP" altLang="en-US" sz="1800" dirty="0"/>
              <a:t>（税込）　　　　　</a:t>
            </a:r>
            <a:endParaRPr lang="en-US" altLang="ja-JP" sz="1800" dirty="0"/>
          </a:p>
          <a:p>
            <a:r>
              <a:rPr lang="ja-JP" altLang="en-US" sz="2400" dirty="0"/>
              <a:t>　　　　</a:t>
            </a:r>
            <a:r>
              <a:rPr lang="ja-JP" altLang="en-US" sz="1800" dirty="0"/>
              <a:t>（初検料　３，３００円＋施術料　</a:t>
            </a:r>
            <a:r>
              <a:rPr lang="ja-JP" altLang="en-US" dirty="0"/>
              <a:t>５，９８０</a:t>
            </a:r>
            <a:r>
              <a:rPr lang="ja-JP" altLang="en-US" sz="1800" dirty="0"/>
              <a:t>円）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26" name="矢印: 山形 25">
            <a:extLst>
              <a:ext uri="{FF2B5EF4-FFF2-40B4-BE49-F238E27FC236}">
                <a16:creationId xmlns:a16="http://schemas.microsoft.com/office/drawing/2014/main" id="{4EB79286-FFA8-0941-5E31-9A9ADF39B08A}"/>
              </a:ext>
            </a:extLst>
          </p:cNvPr>
          <p:cNvSpPr/>
          <p:nvPr/>
        </p:nvSpPr>
        <p:spPr>
          <a:xfrm rot="5400000">
            <a:off x="3179505" y="3245682"/>
            <a:ext cx="438827" cy="1572127"/>
          </a:xfrm>
          <a:prstGeom prst="chevron">
            <a:avLst/>
          </a:prstGeom>
          <a:gradFill flip="none" rotWithShape="1">
            <a:gsLst>
              <a:gs pos="14000">
                <a:srgbClr val="FFCC66"/>
              </a:gs>
              <a:gs pos="8000">
                <a:srgbClr val="FFCC66"/>
              </a:gs>
              <a:gs pos="3000">
                <a:schemeClr val="bg1"/>
              </a:gs>
              <a:gs pos="33000">
                <a:srgbClr val="FFCC66"/>
              </a:gs>
              <a:gs pos="0">
                <a:srgbClr val="FFCC66"/>
              </a:gs>
              <a:gs pos="69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F9C1A25-DEA0-969E-C6E7-E40FD08376C9}"/>
              </a:ext>
            </a:extLst>
          </p:cNvPr>
          <p:cNvSpPr/>
          <p:nvPr/>
        </p:nvSpPr>
        <p:spPr>
          <a:xfrm>
            <a:off x="199395" y="5595156"/>
            <a:ext cx="6443161" cy="32369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C366199-53A9-3384-27F9-4EE08258D1D7}"/>
              </a:ext>
            </a:extLst>
          </p:cNvPr>
          <p:cNvSpPr txBox="1"/>
          <p:nvPr/>
        </p:nvSpPr>
        <p:spPr>
          <a:xfrm>
            <a:off x="4329741" y="5772194"/>
            <a:ext cx="1155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コース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96A5073-938F-6EC2-FAB0-02A536AF91F0}"/>
              </a:ext>
            </a:extLst>
          </p:cNvPr>
          <p:cNvSpPr txBox="1"/>
          <p:nvPr/>
        </p:nvSpPr>
        <p:spPr>
          <a:xfrm>
            <a:off x="501313" y="6337722"/>
            <a:ext cx="58393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　　　</a:t>
            </a:r>
            <a:r>
              <a:rPr lang="ja-JP" altLang="en-US" sz="2000" dirty="0"/>
              <a:t>通常初回料金</a:t>
            </a:r>
            <a:r>
              <a:rPr lang="ja-JP" altLang="en-US" sz="2800" dirty="0"/>
              <a:t>　１０，２８０円　</a:t>
            </a:r>
            <a:r>
              <a:rPr lang="ja-JP" altLang="en-US" sz="1800" dirty="0"/>
              <a:t>（税込）　　　　　</a:t>
            </a:r>
            <a:endParaRPr lang="en-US" altLang="ja-JP" sz="1800" dirty="0"/>
          </a:p>
          <a:p>
            <a:r>
              <a:rPr lang="ja-JP" altLang="en-US" sz="2400" dirty="0"/>
              <a:t>　　　　</a:t>
            </a:r>
            <a:r>
              <a:rPr lang="ja-JP" altLang="en-US" sz="1800" dirty="0"/>
              <a:t>（初検料　３，３００円＋施術料　６，９８０円）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B2810A18-E3C8-3F18-0060-A297BAEE029C}"/>
              </a:ext>
            </a:extLst>
          </p:cNvPr>
          <p:cNvSpPr/>
          <p:nvPr/>
        </p:nvSpPr>
        <p:spPr>
          <a:xfrm>
            <a:off x="1583154" y="5722607"/>
            <a:ext cx="2552697" cy="438032"/>
          </a:xfrm>
          <a:prstGeom prst="roundRect">
            <a:avLst/>
          </a:prstGeom>
          <a:solidFill>
            <a:srgbClr val="99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O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脚　・　</a:t>
            </a:r>
            <a:r>
              <a:rPr kumimoji="1" lang="en-US" altLang="ja-JP" sz="2400" b="1" dirty="0">
                <a:solidFill>
                  <a:schemeClr val="bg1"/>
                </a:solidFill>
              </a:rPr>
              <a:t>X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脚</a:t>
            </a:r>
            <a:endParaRPr kumimoji="1"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52" name="字幕 2">
            <a:extLst>
              <a:ext uri="{FF2B5EF4-FFF2-40B4-BE49-F238E27FC236}">
                <a16:creationId xmlns:a16="http://schemas.microsoft.com/office/drawing/2014/main" id="{A287A54B-D3E0-66A2-0F64-CF17D86BBFAB}"/>
              </a:ext>
            </a:extLst>
          </p:cNvPr>
          <p:cNvSpPr txBox="1">
            <a:spLocks/>
          </p:cNvSpPr>
          <p:nvPr/>
        </p:nvSpPr>
        <p:spPr>
          <a:xfrm>
            <a:off x="312816" y="7772848"/>
            <a:ext cx="6689562" cy="996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68580" indent="-68580" algn="l" defTabSz="685800" rtl="0" eaLnBrk="1" latinLnBrk="0" hangingPunct="1">
              <a:lnSpc>
                <a:spcPct val="85000"/>
              </a:lnSpc>
              <a:spcBef>
                <a:spcPts val="975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5740" indent="-257175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1480" indent="-41148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5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17220" indent="-61722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22960" indent="-82296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0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5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0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50000" indent="-171450" algn="l" defTabSz="685800" rtl="0" eaLnBrk="1" latinLnBrk="0" hangingPunct="1">
              <a:lnSpc>
                <a:spcPct val="85000"/>
              </a:lnSpc>
              <a:spcBef>
                <a:spcPts val="450"/>
              </a:spcBef>
              <a:buFont typeface="Arial" pitchFamily="34" charset="0"/>
              <a:buChar char=" "/>
              <a:defRPr kumimoji="1"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　　　　　　　　　　　</a:t>
            </a:r>
            <a:r>
              <a:rPr lang="ja-JP" altLang="en-US" sz="3100" dirty="0"/>
              <a:t>　　　　</a:t>
            </a:r>
            <a:endParaRPr lang="en-US" altLang="ja-JP" sz="6000" dirty="0"/>
          </a:p>
          <a:p>
            <a:r>
              <a:rPr lang="ja-JP" altLang="en-US" sz="2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　</a:t>
            </a:r>
            <a:r>
              <a:rPr lang="ja-JP" altLang="en-US" sz="2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初回限定料金</a:t>
            </a:r>
            <a:r>
              <a:rPr lang="ja-JP" altLang="en-US" sz="48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　５，９８０円</a:t>
            </a:r>
            <a:r>
              <a:rPr lang="ja-JP" altLang="en-US" sz="2000" b="1" dirty="0">
                <a:solidFill>
                  <a:srgbClr val="FF6600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（税込）</a:t>
            </a:r>
            <a:endParaRPr lang="ja-JP" altLang="en-US" sz="2400" b="1" dirty="0">
              <a:solidFill>
                <a:srgbClr val="FF6600"/>
              </a:solidFill>
              <a:effectLst>
                <a:outerShdw blurRad="50800" dist="50800" dir="5400000" algn="ctr" rotWithShape="0">
                  <a:srgbClr val="FFFF00"/>
                </a:outerShdw>
              </a:effectLst>
            </a:endParaRPr>
          </a:p>
        </p:txBody>
      </p:sp>
      <p:sp>
        <p:nvSpPr>
          <p:cNvPr id="53" name="矢印: 山形 52">
            <a:extLst>
              <a:ext uri="{FF2B5EF4-FFF2-40B4-BE49-F238E27FC236}">
                <a16:creationId xmlns:a16="http://schemas.microsoft.com/office/drawing/2014/main" id="{8CFE73F2-25C2-EC31-1E1C-2519F8307ECF}"/>
              </a:ext>
            </a:extLst>
          </p:cNvPr>
          <p:cNvSpPr/>
          <p:nvPr/>
        </p:nvSpPr>
        <p:spPr>
          <a:xfrm rot="5400000">
            <a:off x="3177497" y="6739244"/>
            <a:ext cx="438827" cy="1572127"/>
          </a:xfrm>
          <a:prstGeom prst="chevron">
            <a:avLst/>
          </a:prstGeom>
          <a:gradFill flip="none" rotWithShape="1">
            <a:gsLst>
              <a:gs pos="14000">
                <a:srgbClr val="FFCC66"/>
              </a:gs>
              <a:gs pos="8000">
                <a:srgbClr val="FFCC66"/>
              </a:gs>
              <a:gs pos="3000">
                <a:schemeClr val="bg1"/>
              </a:gs>
              <a:gs pos="33000">
                <a:srgbClr val="FFCC66"/>
              </a:gs>
              <a:gs pos="0">
                <a:srgbClr val="FFCC66"/>
              </a:gs>
              <a:gs pos="69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836879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0</TotalTime>
  <Words>77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 P明朝体U</vt:lpstr>
      <vt:lpstr>Arial</vt:lpstr>
      <vt:lpstr>Calibri Light</vt:lpstr>
      <vt:lpstr>メトロポリタン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初回限定クーポン</dc:title>
  <dc:creator>上西 健一</dc:creator>
  <cp:lastModifiedBy>健一 上西</cp:lastModifiedBy>
  <cp:revision>2</cp:revision>
  <dcterms:created xsi:type="dcterms:W3CDTF">2023-07-04T04:35:10Z</dcterms:created>
  <dcterms:modified xsi:type="dcterms:W3CDTF">2024-02-01T00:40:56Z</dcterms:modified>
</cp:coreProperties>
</file>